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18"/>
  </p:notesMasterIdLst>
  <p:sldIdLst>
    <p:sldId id="256" r:id="rId2"/>
    <p:sldId id="271" r:id="rId3"/>
    <p:sldId id="258" r:id="rId4"/>
    <p:sldId id="257" r:id="rId5"/>
    <p:sldId id="259" r:id="rId6"/>
    <p:sldId id="260" r:id="rId7"/>
    <p:sldId id="261" r:id="rId8"/>
    <p:sldId id="262" r:id="rId9"/>
    <p:sldId id="265" r:id="rId10"/>
    <p:sldId id="263" r:id="rId11"/>
    <p:sldId id="266" r:id="rId12"/>
    <p:sldId id="264" r:id="rId13"/>
    <p:sldId id="267" r:id="rId14"/>
    <p:sldId id="268" r:id="rId15"/>
    <p:sldId id="269" r:id="rId16"/>
    <p:sldId id="270" r:id="rId17"/>
  </p:sldIdLst>
  <p:sldSz cx="9144000" cy="6858000" type="screen4x3"/>
  <p:notesSz cx="6781800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66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93" autoAdjust="0"/>
  </p:normalViewPr>
  <p:slideViewPr>
    <p:cSldViewPr>
      <p:cViewPr varScale="1">
        <p:scale>
          <a:sx n="85" d="100"/>
          <a:sy n="85" d="100"/>
        </p:scale>
        <p:origin x="13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4875"/>
            <a:ext cx="54260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 smtClean="0"/>
              <a:t>Mintaszöveg szerkesztése</a:t>
            </a:r>
          </a:p>
          <a:p>
            <a:pPr lvl="1"/>
            <a:r>
              <a:rPr lang="hu-HU" noProof="0" smtClean="0"/>
              <a:t>Második szint</a:t>
            </a:r>
          </a:p>
          <a:p>
            <a:pPr lvl="2"/>
            <a:r>
              <a:rPr lang="hu-HU" noProof="0" smtClean="0"/>
              <a:t>Harmadik szint</a:t>
            </a:r>
          </a:p>
          <a:p>
            <a:pPr lvl="3"/>
            <a:r>
              <a:rPr lang="hu-HU" noProof="0" smtClean="0"/>
              <a:t>Negyedik szint</a:t>
            </a:r>
          </a:p>
          <a:p>
            <a:pPr lvl="4"/>
            <a:r>
              <a:rPr lang="hu-HU" noProof="0" smtClean="0"/>
              <a:t>Ötödik szint</a:t>
            </a:r>
          </a:p>
        </p:txBody>
      </p:sp>
      <p:sp>
        <p:nvSpPr>
          <p:cNvPr id="890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90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7AFDE10-B057-4073-A551-684EE9F795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828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AFDE10-B057-4073-A551-684EE9F7950A}" type="slidenum">
              <a:rPr lang="hu-HU" altLang="hu-HU" smtClean="0"/>
              <a:pPr>
                <a:defRPr/>
              </a:pPr>
              <a:t>1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68946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19FA1-61FC-4C2F-99AE-03A4A272CB1B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02736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66C82-E288-49C4-B5EB-21DF4620BC16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74762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9AFC4-FA0E-4A2E-8B42-41721765A1E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680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F0E550-47E0-4263-94F7-3085B80921B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81861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A704B-509C-4FDA-BFA2-FD8E9843298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87691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D20ED-B299-49C9-9799-4EFDD04EC89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79017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69FEB-8D43-4585-AE1A-394F6C78988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3436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66A9-F6BB-479A-A37E-939744A90C3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4986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FFFA1-5FD4-4939-90B4-629188555E30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8659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98EE0-439A-4347-9D2E-3C1C8A170639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27964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253B2-16C0-41D3-A5F0-BC1FE46CF8B2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0912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dirty="0" smtClean="0"/>
              <a:t>Mintaszöveg szerkesztése</a:t>
            </a:r>
          </a:p>
          <a:p>
            <a:pPr lvl="1"/>
            <a:r>
              <a:rPr lang="hu-HU" altLang="hu-HU" dirty="0" smtClean="0"/>
              <a:t>Második szint</a:t>
            </a:r>
          </a:p>
          <a:p>
            <a:pPr lvl="2"/>
            <a:r>
              <a:rPr lang="hu-HU" altLang="hu-HU" dirty="0" smtClean="0"/>
              <a:t>Harmadik szint</a:t>
            </a:r>
          </a:p>
          <a:p>
            <a:pPr lvl="3"/>
            <a:r>
              <a:rPr lang="hu-HU" altLang="hu-HU" dirty="0" smtClean="0"/>
              <a:t>Negyedik szint</a:t>
            </a:r>
          </a:p>
          <a:p>
            <a:pPr lvl="4"/>
            <a:r>
              <a:rPr lang="hu-HU" altLang="hu-HU" dirty="0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4D5A0B7-BBAE-4C25-96B2-04AD5F132AD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901700" y="2346325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hu-HU" altLang="hu-HU" sz="4400">
              <a:solidFill>
                <a:schemeClr val="tx2"/>
              </a:solidFill>
              <a:latin typeface="Times New Roman" pitchFamily="18" charset="0"/>
            </a:endParaRPr>
          </a:p>
        </p:txBody>
      </p:sp>
      <p:pic>
        <p:nvPicPr>
          <p:cNvPr id="5" name="Kép 1"/>
          <p:cNvPicPr>
            <a:picLocks noChangeAspect="1"/>
          </p:cNvPicPr>
          <p:nvPr/>
        </p:nvPicPr>
        <p:blipFill>
          <a:blip r:embed="rId3" cstate="print"/>
          <a:srcRect l="34082" t="8434" r="33728" b="47385"/>
          <a:stretch>
            <a:fillRect/>
          </a:stretch>
        </p:blipFill>
        <p:spPr bwMode="auto">
          <a:xfrm>
            <a:off x="7775320" y="0"/>
            <a:ext cx="1368680" cy="13073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Immunitás, felelősség kérdései az EU-ban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Jogalkotással okozott kár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/>
              <a:t>egyén jogvédelmét szolgáló </a:t>
            </a:r>
          </a:p>
          <a:p>
            <a:r>
              <a:rPr lang="hu-HU" dirty="0" smtClean="0"/>
              <a:t>felsőbb </a:t>
            </a:r>
            <a:r>
              <a:rPr lang="hu-HU" dirty="0"/>
              <a:t>jogi </a:t>
            </a:r>
            <a:r>
              <a:rPr lang="hu-HU" dirty="0" smtClean="0"/>
              <a:t>szabály </a:t>
            </a:r>
            <a:endParaRPr lang="hu-HU" dirty="0"/>
          </a:p>
          <a:p>
            <a:r>
              <a:rPr lang="hu-HU" dirty="0" smtClean="0"/>
              <a:t>kellően súlyos megsértése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71684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Egyén jogvédelme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</a:t>
            </a:r>
            <a:r>
              <a:rPr lang="hu-HU" dirty="0" smtClean="0"/>
              <a:t>rra a személyi körre biztosítson jogokat, </a:t>
            </a:r>
            <a:r>
              <a:rPr lang="hu-HU" dirty="0"/>
              <a:t>amelyhez a károsult is tartozik</a:t>
            </a:r>
          </a:p>
        </p:txBody>
      </p:sp>
    </p:spTree>
    <p:extLst>
      <p:ext uri="{BB962C8B-B14F-4D97-AF65-F5344CB8AC3E}">
        <p14:creationId xmlns:p14="http://schemas.microsoft.com/office/powerpoint/2010/main" val="5500740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Felsőbb jogi szabály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megtámadható </a:t>
            </a:r>
            <a:r>
              <a:rPr lang="hu-HU" dirty="0"/>
              <a:t>uniós </a:t>
            </a:r>
            <a:r>
              <a:rPr lang="hu-HU" dirty="0" smtClean="0"/>
              <a:t>aktus</a:t>
            </a:r>
          </a:p>
          <a:p>
            <a:r>
              <a:rPr lang="hu-HU" dirty="0" smtClean="0"/>
              <a:t>általános </a:t>
            </a:r>
            <a:r>
              <a:rPr lang="hu-HU" dirty="0"/>
              <a:t>jogelvek </a:t>
            </a:r>
            <a:r>
              <a:rPr lang="hu-HU" dirty="0" smtClean="0"/>
              <a:t>(pl. arányosság</a:t>
            </a:r>
            <a:r>
              <a:rPr lang="hu-HU" dirty="0"/>
              <a:t>,  </a:t>
            </a:r>
            <a:r>
              <a:rPr lang="hu-HU" dirty="0" smtClean="0"/>
              <a:t>jogos várakozások)</a:t>
            </a:r>
          </a:p>
          <a:p>
            <a:r>
              <a:rPr lang="hu-HU" dirty="0" smtClean="0"/>
              <a:t>általános </a:t>
            </a:r>
            <a:r>
              <a:rPr lang="hu-HU" dirty="0"/>
              <a:t>alapelvek </a:t>
            </a:r>
            <a:r>
              <a:rPr lang="hu-HU" dirty="0" smtClean="0"/>
              <a:t>(pl. hatáskörrel </a:t>
            </a:r>
            <a:r>
              <a:rPr lang="hu-HU" dirty="0"/>
              <a:t>való </a:t>
            </a:r>
            <a:r>
              <a:rPr lang="hu-HU" dirty="0" smtClean="0"/>
              <a:t>visszaélés, diszkrimináció </a:t>
            </a:r>
            <a:r>
              <a:rPr lang="hu-HU" dirty="0"/>
              <a:t>tilalma</a:t>
            </a:r>
            <a:r>
              <a:rPr lang="hu-HU" dirty="0" smtClean="0"/>
              <a:t>)</a:t>
            </a:r>
          </a:p>
          <a:p>
            <a:r>
              <a:rPr lang="hu-HU" dirty="0" smtClean="0"/>
              <a:t>uniós </a:t>
            </a:r>
            <a:r>
              <a:rPr lang="hu-HU" dirty="0"/>
              <a:t>jog alapszabadságaira vonatkozó normák </a:t>
            </a:r>
            <a:r>
              <a:rPr lang="hu-HU" dirty="0" smtClean="0"/>
              <a:t>(négy szabadság)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7657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Kellően súlyos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</a:t>
            </a:r>
            <a:r>
              <a:rPr lang="hu-HU" dirty="0"/>
              <a:t>intézmény nyilvánvalóan és nagymértékben túllépte mérlegelési jogkörének </a:t>
            </a:r>
            <a:r>
              <a:rPr lang="hu-HU" dirty="0" smtClean="0"/>
              <a:t>korlátait</a:t>
            </a:r>
          </a:p>
          <a:p>
            <a:r>
              <a:rPr lang="hu-HU" dirty="0" smtClean="0"/>
              <a:t>intézkedés </a:t>
            </a:r>
            <a:r>
              <a:rPr lang="hu-HU" dirty="0"/>
              <a:t>önkényes </a:t>
            </a:r>
            <a:r>
              <a:rPr lang="hu-HU" dirty="0" smtClean="0"/>
              <a:t>volt  </a:t>
            </a:r>
          </a:p>
          <a:p>
            <a:r>
              <a:rPr lang="hu-HU" dirty="0" smtClean="0"/>
              <a:t>a </a:t>
            </a:r>
            <a:r>
              <a:rPr lang="hu-HU" dirty="0"/>
              <a:t>kifogásolt jogi aktus hatásai az adott gazdasági tevékenység kockázatainak határait túllépték</a:t>
            </a:r>
          </a:p>
        </p:txBody>
      </p:sp>
    </p:spTree>
    <p:extLst>
      <p:ext uri="{BB962C8B-B14F-4D97-AF65-F5344CB8AC3E}">
        <p14:creationId xmlns:p14="http://schemas.microsoft.com/office/powerpoint/2010/main" val="2246849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Felelősség jogszerű magatartás esetén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kivételesen</a:t>
            </a:r>
          </a:p>
          <a:p>
            <a:r>
              <a:rPr lang="hu-HU" dirty="0" smtClean="0"/>
              <a:t>kár rendkívüli </a:t>
            </a:r>
            <a:r>
              <a:rPr lang="hu-HU" dirty="0"/>
              <a:t>és különleges </a:t>
            </a:r>
            <a:r>
              <a:rPr lang="hu-HU" dirty="0" smtClean="0"/>
              <a:t>jellegű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71300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II. Kár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ténylegesen </a:t>
            </a:r>
            <a:r>
              <a:rPr lang="hu-HU" dirty="0"/>
              <a:t>felmerült kár (</a:t>
            </a:r>
            <a:r>
              <a:rPr lang="hu-HU" dirty="0" err="1"/>
              <a:t>damnum</a:t>
            </a:r>
            <a:r>
              <a:rPr lang="hu-HU" dirty="0"/>
              <a:t> </a:t>
            </a:r>
            <a:r>
              <a:rPr lang="hu-HU" dirty="0" err="1"/>
              <a:t>emergens</a:t>
            </a:r>
            <a:r>
              <a:rPr lang="hu-HU" dirty="0"/>
              <a:t>), </a:t>
            </a:r>
          </a:p>
          <a:p>
            <a:r>
              <a:rPr lang="hu-HU" dirty="0" smtClean="0"/>
              <a:t>elmaradt </a:t>
            </a:r>
            <a:r>
              <a:rPr lang="hu-HU" dirty="0"/>
              <a:t>haszon (</a:t>
            </a:r>
            <a:r>
              <a:rPr lang="hu-HU" dirty="0" err="1"/>
              <a:t>lucrum</a:t>
            </a:r>
            <a:r>
              <a:rPr lang="hu-HU" dirty="0"/>
              <a:t> </a:t>
            </a:r>
            <a:r>
              <a:rPr lang="hu-HU" dirty="0" err="1"/>
              <a:t>cessans</a:t>
            </a:r>
            <a:r>
              <a:rPr lang="hu-HU" dirty="0"/>
              <a:t>) </a:t>
            </a:r>
          </a:p>
          <a:p>
            <a:r>
              <a:rPr lang="hu-HU" dirty="0" smtClean="0"/>
              <a:t>a </a:t>
            </a:r>
            <a:r>
              <a:rPr lang="hu-HU" dirty="0"/>
              <a:t>kár elhárítása, enyhítése körében esetlegesen felmerült </a:t>
            </a:r>
            <a:r>
              <a:rPr lang="hu-HU" dirty="0" smtClean="0"/>
              <a:t>költségek, kamatok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728695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III. Okozati </a:t>
            </a:r>
            <a:r>
              <a:rPr lang="hu-HU" dirty="0"/>
              <a:t>összefüggés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magatartás </a:t>
            </a:r>
            <a:r>
              <a:rPr lang="hu-HU" dirty="0"/>
              <a:t>nélkül a kár nem következett volna </a:t>
            </a:r>
            <a:r>
              <a:rPr lang="hu-HU" dirty="0" smtClean="0"/>
              <a:t>be</a:t>
            </a:r>
          </a:p>
          <a:p>
            <a:r>
              <a:rPr lang="hu-HU" dirty="0"/>
              <a:t>közvetlenül az intézmény magatartásából </a:t>
            </a:r>
            <a:r>
              <a:rPr lang="hu-HU" dirty="0" smtClean="0"/>
              <a:t>adódik, </a:t>
            </a:r>
            <a:r>
              <a:rPr lang="hu-HU" dirty="0"/>
              <a:t>a kár bekövetkezése nem függhet más pozitív vagy negatív tényező közbejöttétől</a:t>
            </a:r>
            <a:endParaRPr lang="hu-HU" dirty="0" smtClean="0"/>
          </a:p>
          <a:p>
            <a:r>
              <a:rPr lang="hu-HU" dirty="0"/>
              <a:t>kellő közvetlenséggel </a:t>
            </a:r>
            <a:r>
              <a:rPr lang="hu-HU" dirty="0" smtClean="0"/>
              <a:t>visszavezethető </a:t>
            </a:r>
            <a:r>
              <a:rPr lang="hu-HU" dirty="0"/>
              <a:t>az érintett intézmény jogellenes magatartására</a:t>
            </a:r>
          </a:p>
        </p:txBody>
      </p:sp>
    </p:spTree>
    <p:extLst>
      <p:ext uri="{BB962C8B-B14F-4D97-AF65-F5344CB8AC3E}">
        <p14:creationId xmlns:p14="http://schemas.microsoft.com/office/powerpoint/2010/main" val="3426347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Immunitás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m</a:t>
            </a:r>
            <a:r>
              <a:rPr lang="hu-HU" dirty="0" smtClean="0"/>
              <a:t>entesség</a:t>
            </a:r>
          </a:p>
          <a:p>
            <a:r>
              <a:rPr lang="hu-HU" dirty="0" smtClean="0"/>
              <a:t>közjogi és magánjogi jogviszonyok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856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Felelősség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Kontraktuális</a:t>
            </a:r>
            <a:r>
              <a:rPr lang="hu-HU" dirty="0" smtClean="0"/>
              <a:t> felelősség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Joghatóság, alkalmazandó jog</a:t>
            </a:r>
          </a:p>
          <a:p>
            <a:r>
              <a:rPr lang="hu-HU" dirty="0" err="1" smtClean="0"/>
              <a:t>Deliktuális</a:t>
            </a:r>
            <a:r>
              <a:rPr lang="hu-HU" dirty="0" smtClean="0"/>
              <a:t> felelősség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093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850106"/>
          </a:xfrm>
        </p:spPr>
        <p:txBody>
          <a:bodyPr/>
          <a:lstStyle/>
          <a:p>
            <a:r>
              <a:rPr lang="hu-HU" dirty="0" err="1" smtClean="0"/>
              <a:t>Deliktuális</a:t>
            </a:r>
            <a:r>
              <a:rPr lang="hu-HU" dirty="0" smtClean="0"/>
              <a:t> felelősség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EUMSZ 340. cikk második és harmadik </a:t>
            </a:r>
            <a:r>
              <a:rPr lang="hu-HU" dirty="0" err="1" smtClean="0"/>
              <a:t>albekezdése</a:t>
            </a:r>
            <a:endParaRPr lang="hu-HU" dirty="0" smtClean="0"/>
          </a:p>
          <a:p>
            <a:r>
              <a:rPr lang="hu-HU" dirty="0"/>
              <a:t>Unió a tagállamok jogában közös általános elveknek megfelelően megtéríti az intézményei vagy alkalmazottai által feladataik teljesítése során okozott károkat</a:t>
            </a:r>
          </a:p>
        </p:txBody>
      </p:sp>
    </p:spTree>
    <p:extLst>
      <p:ext uri="{BB962C8B-B14F-4D97-AF65-F5344CB8AC3E}">
        <p14:creationId xmlns:p14="http://schemas.microsoft.com/office/powerpoint/2010/main" val="2463470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Feltételei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magatartás jogellenessége  </a:t>
            </a:r>
            <a:endParaRPr lang="hu-HU" dirty="0"/>
          </a:p>
          <a:p>
            <a:r>
              <a:rPr lang="hu-HU" dirty="0" smtClean="0"/>
              <a:t>kár</a:t>
            </a:r>
            <a:endParaRPr lang="hu-HU" dirty="0"/>
          </a:p>
          <a:p>
            <a:r>
              <a:rPr lang="hu-HU" dirty="0" smtClean="0"/>
              <a:t>okozati </a:t>
            </a:r>
            <a:r>
              <a:rPr lang="hu-HU" dirty="0"/>
              <a:t>összefüggés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26356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I. Jogsértő </a:t>
            </a:r>
            <a:r>
              <a:rPr lang="hu-HU" dirty="0"/>
              <a:t>magatartás 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passzív </a:t>
            </a:r>
            <a:r>
              <a:rPr lang="hu-HU" dirty="0"/>
              <a:t>tevékenység, </a:t>
            </a:r>
            <a:r>
              <a:rPr lang="hu-HU" dirty="0" smtClean="0"/>
              <a:t>mulasztás </a:t>
            </a:r>
          </a:p>
          <a:p>
            <a:r>
              <a:rPr lang="hu-HU" dirty="0" smtClean="0"/>
              <a:t>aktív </a:t>
            </a:r>
            <a:r>
              <a:rPr lang="hu-HU" dirty="0"/>
              <a:t>cselekmény, tevés, </a:t>
            </a:r>
            <a:r>
              <a:rPr lang="hu-HU" dirty="0" smtClean="0"/>
              <a:t>(tipikusan </a:t>
            </a:r>
            <a:r>
              <a:rPr lang="hu-HU" dirty="0"/>
              <a:t>valamely </a:t>
            </a:r>
            <a:r>
              <a:rPr lang="hu-HU" dirty="0" smtClean="0"/>
              <a:t>aktus)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594725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Típus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1. uniós </a:t>
            </a:r>
            <a:r>
              <a:rPr lang="hu-HU" dirty="0"/>
              <a:t>tevékenységet gyakorlók (szervek, alkalmazottak) jogsértő </a:t>
            </a:r>
            <a:r>
              <a:rPr lang="hu-HU" dirty="0" smtClean="0"/>
              <a:t>magatartása:</a:t>
            </a:r>
          </a:p>
          <a:p>
            <a:r>
              <a:rPr lang="hu-HU" dirty="0"/>
              <a:t>a) </a:t>
            </a:r>
            <a:r>
              <a:rPr lang="hu-HU" dirty="0" smtClean="0"/>
              <a:t>direkt </a:t>
            </a:r>
            <a:r>
              <a:rPr lang="hu-HU" dirty="0"/>
              <a:t>módon az uniós szervek eljárásának hibáiból eredő </a:t>
            </a:r>
            <a:r>
              <a:rPr lang="hu-HU" dirty="0" smtClean="0"/>
              <a:t>jogsértések </a:t>
            </a:r>
            <a:endParaRPr lang="hu-HU" dirty="0"/>
          </a:p>
          <a:p>
            <a:r>
              <a:rPr lang="hu-HU" dirty="0"/>
              <a:t>b) </a:t>
            </a:r>
            <a:r>
              <a:rPr lang="hu-HU" dirty="0" smtClean="0"/>
              <a:t>az </a:t>
            </a:r>
            <a:r>
              <a:rPr lang="hu-HU" dirty="0"/>
              <a:t>uniós alkalmazottak munkaköri kötelezettségének teljesítése közben elkövetett egyedi </a:t>
            </a:r>
            <a:r>
              <a:rPr lang="hu-HU" dirty="0" smtClean="0"/>
              <a:t>jogsértések</a:t>
            </a:r>
            <a:r>
              <a:rPr lang="hu-HU" dirty="0"/>
              <a:t> </a:t>
            </a:r>
            <a:r>
              <a:rPr lang="hu-HU" dirty="0" smtClean="0"/>
              <a:t>(mögöttes felelősség)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75729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Típus </a:t>
            </a:r>
            <a:r>
              <a:rPr lang="hu-HU" dirty="0" smtClean="0"/>
              <a:t>szerint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2. jogi aktus</a:t>
            </a:r>
            <a:endParaRPr lang="hu-HU" dirty="0"/>
          </a:p>
          <a:p>
            <a:r>
              <a:rPr lang="hu-HU" dirty="0" smtClean="0"/>
              <a:t>a</a:t>
            </a:r>
            <a:r>
              <a:rPr lang="hu-HU" dirty="0"/>
              <a:t>) egyedi, igazgatási jellegű </a:t>
            </a:r>
            <a:r>
              <a:rPr lang="hu-HU" dirty="0" smtClean="0"/>
              <a:t>aktusok (tipikusan határozatok) </a:t>
            </a:r>
            <a:endParaRPr lang="hu-HU" dirty="0"/>
          </a:p>
          <a:p>
            <a:r>
              <a:rPr lang="hu-HU" dirty="0"/>
              <a:t>b) általános joghatású jogszabályok (jogalkotás) által okozott </a:t>
            </a:r>
            <a:r>
              <a:rPr lang="hu-HU" dirty="0" smtClean="0"/>
              <a:t>kár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34140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Schöppenstedt-formula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korlátozott </a:t>
            </a:r>
            <a:r>
              <a:rPr lang="hu-HU" dirty="0"/>
              <a:t>funkcionális </a:t>
            </a:r>
            <a:r>
              <a:rPr lang="hu-HU" dirty="0" smtClean="0"/>
              <a:t>immunitás: </a:t>
            </a:r>
          </a:p>
          <a:p>
            <a:r>
              <a:rPr lang="hu-HU" dirty="0"/>
              <a:t>gazdaságpolitikai jogalkotási intézkedés </a:t>
            </a:r>
            <a:endParaRPr lang="hu-HU" dirty="0" smtClean="0"/>
          </a:p>
          <a:p>
            <a:r>
              <a:rPr lang="hu-HU" dirty="0" smtClean="0"/>
              <a:t>károsult </a:t>
            </a:r>
            <a:r>
              <a:rPr lang="hu-HU" dirty="0"/>
              <a:t>egyén védelmét szolgáló magasabb </a:t>
            </a:r>
            <a:r>
              <a:rPr lang="hu-HU" dirty="0" smtClean="0"/>
              <a:t>szintű </a:t>
            </a:r>
            <a:r>
              <a:rPr lang="hu-HU" dirty="0"/>
              <a:t>jogszabály </a:t>
            </a:r>
            <a:endParaRPr lang="hu-HU" dirty="0" smtClean="0"/>
          </a:p>
          <a:p>
            <a:r>
              <a:rPr lang="hu-HU" dirty="0" smtClean="0"/>
              <a:t>kellően </a:t>
            </a:r>
            <a:r>
              <a:rPr lang="hu-HU" dirty="0"/>
              <a:t>súlyos </a:t>
            </a:r>
            <a:r>
              <a:rPr lang="hu-HU" dirty="0" smtClean="0"/>
              <a:t>megsértése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931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éni 1. sém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6080</TotalTime>
  <Words>331</Words>
  <Application>Microsoft Office PowerPoint</Application>
  <PresentationFormat>Diavetítés a képernyőre (4:3 oldalarány)</PresentationFormat>
  <Paragraphs>58</Paragraphs>
  <Slides>16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0" baseType="lpstr">
      <vt:lpstr>Arial</vt:lpstr>
      <vt:lpstr>Calibri</vt:lpstr>
      <vt:lpstr>Times New Roman</vt:lpstr>
      <vt:lpstr>Office-téma</vt:lpstr>
      <vt:lpstr>Immunitás, felelősség kérdései az EU-ban</vt:lpstr>
      <vt:lpstr>Immunitás</vt:lpstr>
      <vt:lpstr>Felelősség típusai</vt:lpstr>
      <vt:lpstr>Deliktuális felelősség</vt:lpstr>
      <vt:lpstr>Feltételei</vt:lpstr>
      <vt:lpstr>I. Jogsértő magatartás </vt:lpstr>
      <vt:lpstr>Típus szerint</vt:lpstr>
      <vt:lpstr>Típus szerint II.</vt:lpstr>
      <vt:lpstr>Schöppenstedt-formula</vt:lpstr>
      <vt:lpstr>Jogalkotással okozott kár</vt:lpstr>
      <vt:lpstr>Egyén jogvédelme</vt:lpstr>
      <vt:lpstr>Felsőbb jogi szabály </vt:lpstr>
      <vt:lpstr>Kellően súlyos </vt:lpstr>
      <vt:lpstr>Felelősség jogszerű magatartás esetén</vt:lpstr>
      <vt:lpstr>II. Kár</vt:lpstr>
      <vt:lpstr>III. Okozati összefüggés</vt:lpstr>
    </vt:vector>
  </TitlesOfParts>
  <Company>dmjvph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Magyar Köztársaság alkotmányos berendezkedése és közigazgatási rendszere</dc:title>
  <dc:creator>Dr. Tábikné Dr. Bárdos Ildikó</dc:creator>
  <cp:lastModifiedBy>Gombos Katalin</cp:lastModifiedBy>
  <cp:revision>230</cp:revision>
  <dcterms:created xsi:type="dcterms:W3CDTF">2010-04-21T07:27:43Z</dcterms:created>
  <dcterms:modified xsi:type="dcterms:W3CDTF">2018-03-26T20:22:26Z</dcterms:modified>
</cp:coreProperties>
</file>